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0" r:id="rId2"/>
    <p:sldId id="301" r:id="rId3"/>
    <p:sldId id="302" r:id="rId4"/>
    <p:sldId id="303" r:id="rId5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LEN Południe" id="{BCD65DDA-0AE6-4866-8D64-D8F06425CD65}">
          <p14:sldIdLst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C1A-6114-47BB-BD72-F67DAF6B9AB8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2FE93-CD1F-43A9-B7A2-7A4D5B569D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45ED-0E75-4BCA-B729-9009499B56C0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3766-3D28-4FDC-A2FD-C603D0B729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7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rona tekst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7982869" y="6408068"/>
            <a:ext cx="1161131" cy="449932"/>
          </a:xfrm>
          <a:prstGeom prst="rect">
            <a:avLst/>
          </a:prstGeom>
          <a:solidFill>
            <a:srgbClr val="AEA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7982869" y="6510536"/>
            <a:ext cx="476919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fld id="{3D53E20D-40C3-4830-9C95-B7490D68330A}" type="slidenum">
              <a:rPr lang="pl-PL" sz="1500" smtClean="0">
                <a:solidFill>
                  <a:schemeClr val="bg1"/>
                </a:solidFill>
              </a:rPr>
              <a:pPr algn="ctr"/>
              <a:t>‹#›</a:t>
            </a:fld>
            <a:endParaRPr lang="pl-PL" sz="1500" dirty="0">
              <a:solidFill>
                <a:schemeClr val="bg1"/>
              </a:solidFill>
            </a:endParaRPr>
          </a:p>
        </p:txBody>
      </p:sp>
      <p:cxnSp>
        <p:nvCxnSpPr>
          <p:cNvPr id="10" name="Łącznik prosty 9"/>
          <p:cNvCxnSpPr/>
          <p:nvPr userDrawn="1"/>
        </p:nvCxnSpPr>
        <p:spPr>
          <a:xfrm flipV="1">
            <a:off x="0" y="1052513"/>
            <a:ext cx="8459788" cy="794"/>
          </a:xfrm>
          <a:prstGeom prst="line">
            <a:avLst/>
          </a:prstGeom>
          <a:ln w="28575">
            <a:solidFill>
              <a:srgbClr val="DD1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 userDrawn="1"/>
        </p:nvSpPr>
        <p:spPr>
          <a:xfrm flipV="1">
            <a:off x="0" y="1053307"/>
            <a:ext cx="899592" cy="242218"/>
          </a:xfrm>
          <a:prstGeom prst="rect">
            <a:avLst/>
          </a:prstGeom>
          <a:solidFill>
            <a:srgbClr val="DD1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!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96" y="280800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5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8"/>
          <p:cNvGrpSpPr/>
          <p:nvPr userDrawn="1"/>
        </p:nvGrpSpPr>
        <p:grpSpPr>
          <a:xfrm flipH="1" flipV="1">
            <a:off x="-14433" y="4076702"/>
            <a:ext cx="9143623" cy="72000"/>
            <a:chOff x="-1187247" y="5877272"/>
            <a:chExt cx="9143623" cy="72000"/>
          </a:xfrm>
        </p:grpSpPr>
        <p:cxnSp>
          <p:nvCxnSpPr>
            <p:cNvPr id="6" name="Łącznik prosty 10"/>
            <p:cNvCxnSpPr/>
            <p:nvPr/>
          </p:nvCxnSpPr>
          <p:spPr>
            <a:xfrm flipV="1">
              <a:off x="-1187247" y="5948436"/>
              <a:ext cx="9143622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ostokąt 6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8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2021-03-18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19770" y="4472975"/>
            <a:ext cx="8028694" cy="81560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stażowy Kierunek ORLEN 2021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rekrutacyjne pt. „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realizacji inwestycji - krok po kroku”.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19770" y="5963069"/>
            <a:ext cx="7740018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 Południe S.A. </a:t>
            </a:r>
          </a:p>
          <a:p>
            <a:r>
              <a:rPr lang="pl-P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Przygotowanie i Realizacja Inwestycji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719138" y="5841269"/>
            <a:ext cx="7740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az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5"/>
            <a:ext cx="9144000" cy="4075507"/>
          </a:xfrm>
          <a:prstGeom prst="rect">
            <a:avLst/>
          </a:prstGeom>
        </p:spPr>
      </p:pic>
      <p:sp>
        <p:nvSpPr>
          <p:cNvPr id="7" name="Owal 6"/>
          <p:cNvSpPr/>
          <p:nvPr/>
        </p:nvSpPr>
        <p:spPr>
          <a:xfrm>
            <a:off x="5652120" y="828997"/>
            <a:ext cx="2232248" cy="2311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86" y="1678982"/>
            <a:ext cx="241011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95536" y="777661"/>
            <a:ext cx="8064896" cy="481670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/>
            <a:endParaRPr lang="pl-PL" dirty="0"/>
          </a:p>
          <a:p>
            <a:pPr algn="just"/>
            <a:endParaRPr lang="pl-PL" dirty="0"/>
          </a:p>
          <a:p>
            <a:pPr marL="449263" indent="-3635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Witaj! Aplikujesz do </a:t>
            </a:r>
            <a:r>
              <a:rPr lang="pl-PL" dirty="0" smtClean="0"/>
              <a:t>Działu Przygotowania i Realizacji Inwestycji w </a:t>
            </a:r>
            <a:r>
              <a:rPr lang="pl-PL" dirty="0"/>
              <a:t>ORLEN </a:t>
            </a:r>
            <a:r>
              <a:rPr lang="pl-PL" dirty="0" smtClean="0"/>
              <a:t>Południe. </a:t>
            </a:r>
            <a:r>
              <a:rPr lang="pl-PL" dirty="0"/>
              <a:t>Obszar ten to obszar </a:t>
            </a:r>
            <a:r>
              <a:rPr lang="pl-PL" dirty="0" smtClean="0"/>
              <a:t>realizujący istotne i innowacyjne projekty zarówno dla ORLEN Południe jak i dla całej Grupy Kapitałowej ORLEN, w szczególności konsekwentnie </a:t>
            </a:r>
            <a:r>
              <a:rPr lang="pl-PL" dirty="0"/>
              <a:t>rozwija technologie i kładzie nacisk na rozwój know-how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obszarze </a:t>
            </a:r>
            <a:r>
              <a:rPr lang="pl-PL" dirty="0" err="1"/>
              <a:t>biorafineryjnym</a:t>
            </a:r>
            <a:r>
              <a:rPr lang="pl-PL" dirty="0"/>
              <a:t> jako podstawę do podjęcia decyzji strategicznych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kierunku przekształcania Spółki ORLEN Południe w </a:t>
            </a:r>
            <a:r>
              <a:rPr lang="pl-PL" dirty="0" err="1"/>
              <a:t>biorafinerię</a:t>
            </a:r>
            <a:r>
              <a:rPr lang="pl-PL" dirty="0"/>
              <a:t>. </a:t>
            </a:r>
          </a:p>
          <a:p>
            <a:pPr marL="449263" indent="-3635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Konsekwentnie </a:t>
            </a:r>
            <a:r>
              <a:rPr lang="pl-PL" dirty="0"/>
              <a:t>rozwijanym obszarem biznesowym Spółki jest obszar „BIO”. Zespół </a:t>
            </a:r>
            <a:r>
              <a:rPr lang="pl-PL" dirty="0" smtClean="0"/>
              <a:t>Przygotowanie i Realizacji Inwestycji pracuje </a:t>
            </a:r>
            <a:r>
              <a:rPr lang="pl-PL" dirty="0"/>
              <a:t>nad rozwojem nowej linii biznesowej ORLEN Południe, jakim jest </a:t>
            </a:r>
            <a:r>
              <a:rPr lang="pl-PL" dirty="0" smtClean="0"/>
              <a:t>realizacja Narodowego Celu Wskaźnikowego w zakresie wykorzystania biokomponentów w paliwach.  </a:t>
            </a:r>
            <a:r>
              <a:rPr lang="pl-PL" dirty="0"/>
              <a:t>Staż będzie dotyczył budowy wiedzy eksperckiej </a:t>
            </a:r>
            <a:r>
              <a:rPr lang="pl-PL" dirty="0" smtClean="0"/>
              <a:t>w zakresie tworzenia rozwiązań obszaru BIO oraz </a:t>
            </a:r>
            <a:r>
              <a:rPr lang="pl-PL" dirty="0"/>
              <a:t>jego </a:t>
            </a:r>
            <a:r>
              <a:rPr lang="pl-PL" dirty="0" smtClean="0"/>
              <a:t>zastosowań. </a:t>
            </a:r>
          </a:p>
          <a:p>
            <a:pPr marL="449263" indent="-3635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Zadanie</a:t>
            </a:r>
            <a:r>
              <a:rPr lang="pl-PL" dirty="0"/>
              <a:t>, które musisz rozwiązać </a:t>
            </a:r>
            <a:r>
              <a:rPr lang="pl-PL" dirty="0" smtClean="0"/>
              <a:t>rozwinie i wzmocni Twoją wiedzę z obszaru realizacji inwestycji. 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cs typeface="Arial" pitchFamily="34" charset="0"/>
              </a:rPr>
              <a:t>Wprowadzenie do tematyki zadania</a:t>
            </a:r>
            <a:endParaRPr lang="pl-PL" b="1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6348037" y="260648"/>
            <a:ext cx="2256411" cy="684076"/>
            <a:chOff x="6348037" y="260648"/>
            <a:chExt cx="2256411" cy="684076"/>
          </a:xfrm>
        </p:grpSpPr>
        <p:sp>
          <p:nvSpPr>
            <p:cNvPr id="2" name="Prostokąt 1"/>
            <p:cNvSpPr/>
            <p:nvPr/>
          </p:nvSpPr>
          <p:spPr>
            <a:xfrm>
              <a:off x="7404234" y="260648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8037" y="372320"/>
              <a:ext cx="2112395" cy="536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3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899381" y="632501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Case </a:t>
            </a:r>
            <a:r>
              <a:rPr lang="pl-PL" b="1" dirty="0" err="1" smtClean="0">
                <a:solidFill>
                  <a:prstClr val="black"/>
                </a:solidFill>
                <a:latin typeface="Arial"/>
                <a:cs typeface="Arial" pitchFamily="34" charset="0"/>
              </a:rPr>
              <a:t>Study</a:t>
            </a:r>
            <a:endParaRPr lang="pl-PL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6348037" y="260648"/>
            <a:ext cx="2256411" cy="684076"/>
            <a:chOff x="6348037" y="260648"/>
            <a:chExt cx="2256411" cy="684076"/>
          </a:xfrm>
        </p:grpSpPr>
        <p:sp>
          <p:nvSpPr>
            <p:cNvPr id="5" name="Prostokąt 4"/>
            <p:cNvSpPr/>
            <p:nvPr/>
          </p:nvSpPr>
          <p:spPr>
            <a:xfrm>
              <a:off x="7404234" y="260648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8037" y="372320"/>
              <a:ext cx="2112395" cy="536400"/>
            </a:xfrm>
            <a:prstGeom prst="rect">
              <a:avLst/>
            </a:prstGeom>
          </p:spPr>
        </p:pic>
      </p:grpSp>
      <p:sp>
        <p:nvSpPr>
          <p:cNvPr id="2" name="Prostokąt 1"/>
          <p:cNvSpPr/>
          <p:nvPr/>
        </p:nvSpPr>
        <p:spPr>
          <a:xfrm>
            <a:off x="539552" y="1222880"/>
            <a:ext cx="81369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l-PL" sz="1400" dirty="0" smtClean="0">
              <a:solidFill>
                <a:srgbClr val="FF0000"/>
              </a:solidFill>
            </a:endParaRPr>
          </a:p>
          <a:p>
            <a:pPr algn="just"/>
            <a:r>
              <a:rPr lang="pl-PL" sz="1700" dirty="0" smtClean="0"/>
              <a:t>Zadanie: </a:t>
            </a:r>
            <a:endParaRPr lang="pl-PL" sz="1700" dirty="0" smtClean="0"/>
          </a:p>
          <a:p>
            <a:pPr algn="just"/>
            <a:endParaRPr lang="pl-PL" sz="1700" dirty="0"/>
          </a:p>
          <a:p>
            <a:pPr algn="just"/>
            <a:r>
              <a:rPr lang="pl-PL" sz="1700" dirty="0" smtClean="0"/>
              <a:t>Proces realizacji inwestycji składa się z wielu elementów, które trzeba połączyć, aby całe zadanie zostało zrealizowane. Zaproponuj w kliku punktach harmonogram prowadzenia projektu uwzględniając Twoim zdaniem najbardziej kluczowe elementy potrzebne do realizacji inwestycji np. Projekt </a:t>
            </a:r>
            <a:r>
              <a:rPr lang="pl-PL" sz="1700" dirty="0"/>
              <a:t>Budowlany, Koncepcja Techniczna, Kosztorys Inwestorski, Roboty, Budowlane, </a:t>
            </a:r>
            <a:r>
              <a:rPr lang="pl-PL" sz="1700" dirty="0" smtClean="0"/>
              <a:t>Rozruch technologiczny. Do założeń </a:t>
            </a:r>
            <a:r>
              <a:rPr lang="pl-PL" sz="1700" dirty="0" smtClean="0"/>
              <a:t>przyjmij, </a:t>
            </a:r>
            <a:r>
              <a:rPr lang="pl-PL" sz="1700" dirty="0" smtClean="0"/>
              <a:t>że projekt jest w fazie planowania.</a:t>
            </a:r>
          </a:p>
          <a:p>
            <a:pPr algn="just"/>
            <a:r>
              <a:rPr lang="pl-PL" sz="1700" dirty="0" smtClean="0"/>
              <a:t>W kliku punktach opisz co Twoim zdaniem jest najistotniejsze z punktu widzenia Kierownika Projektu realizującego budowę instalacji przemysłowej.</a:t>
            </a:r>
          </a:p>
          <a:p>
            <a:pPr algn="just"/>
            <a:endParaRPr lang="pl-PL" sz="1400" dirty="0">
              <a:solidFill>
                <a:srgbClr val="FF0000"/>
              </a:solidFill>
            </a:endParaRP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884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92162" y="4355306"/>
            <a:ext cx="7559675" cy="801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pl-PL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ts val="1900"/>
              </a:lnSpc>
              <a:buFont typeface="+mj-lt"/>
              <a:buAutoNum type="arabicPeriod"/>
              <a:tabLst>
                <a:tab pos="447675" algn="l"/>
                <a:tab pos="628650" algn="l"/>
              </a:tabLst>
            </a:pPr>
            <a:endParaRPr lang="pl-PL" sz="20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  <a:tabLst>
                <a:tab pos="447675" algn="l"/>
                <a:tab pos="628650" algn="l"/>
              </a:tabLst>
            </a:pPr>
            <a:endParaRPr lang="pl-PL" sz="2000" i="1" dirty="0"/>
          </a:p>
        </p:txBody>
      </p:sp>
      <p:sp>
        <p:nvSpPr>
          <p:cNvPr id="5" name="Prostokąt 4"/>
          <p:cNvSpPr/>
          <p:nvPr/>
        </p:nvSpPr>
        <p:spPr>
          <a:xfrm>
            <a:off x="900112" y="1700808"/>
            <a:ext cx="7560321" cy="4140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2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Przygotuj rozwiązanie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pliku .ppt, na maksymalnie 5 slajdach (do 5 MB).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wątpliwości zapraszamy do kontaktu poprzez skrzynkę e-mail: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pawel.szarlik@orlen.pl</a:t>
            </a: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Autorów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najlepszych rozwiązań zaprosimy do zaprezentowania materiału podczas spotkania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zobaczenia!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00113" y="1700808"/>
            <a:ext cx="7560320" cy="54006"/>
            <a:chOff x="1331913" y="4797160"/>
            <a:chExt cx="7559675" cy="72000"/>
          </a:xfrm>
        </p:grpSpPr>
        <p:cxnSp>
          <p:nvCxnSpPr>
            <p:cNvPr id="7" name="Łącznik prosty 6"/>
            <p:cNvCxnSpPr/>
            <p:nvPr/>
          </p:nvCxnSpPr>
          <p:spPr>
            <a:xfrm>
              <a:off x="1331913" y="4797160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rostokąt 7"/>
            <p:cNvSpPr/>
            <p:nvPr/>
          </p:nvSpPr>
          <p:spPr>
            <a:xfrm flipV="1">
              <a:off x="1331913" y="4797160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900112" y="5733256"/>
            <a:ext cx="7560321" cy="71172"/>
            <a:chOff x="396701" y="5877272"/>
            <a:chExt cx="7559675" cy="72000"/>
          </a:xfrm>
        </p:grpSpPr>
        <p:cxnSp>
          <p:nvCxnSpPr>
            <p:cNvPr id="10" name="Łącznik prosty 9"/>
            <p:cNvCxnSpPr/>
            <p:nvPr/>
          </p:nvCxnSpPr>
          <p:spPr>
            <a:xfrm>
              <a:off x="396701" y="5948436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Prostokąt 10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2" name="pole tekstowe 11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Informacje techniczne dla kandydata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6348037" y="260648"/>
            <a:ext cx="2256411" cy="684076"/>
            <a:chOff x="6348037" y="260648"/>
            <a:chExt cx="2256411" cy="684076"/>
          </a:xfrm>
        </p:grpSpPr>
        <p:sp>
          <p:nvSpPr>
            <p:cNvPr id="14" name="Prostokąt 13"/>
            <p:cNvSpPr/>
            <p:nvPr/>
          </p:nvSpPr>
          <p:spPr>
            <a:xfrm>
              <a:off x="7404234" y="260648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8037" y="372320"/>
              <a:ext cx="2112395" cy="536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1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012FB7FA90E42B4F99F07E0E35106" ma:contentTypeVersion="1" ma:contentTypeDescription="Utwórz nowy dokument." ma:contentTypeScope="" ma:versionID="909770d52b169009324bfe1081a8870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7573e9cebe49395029ccb7cb7392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Planowana data zakończeni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588BB1-4D1D-4858-B8E0-6ABAE98F5F2A}"/>
</file>

<file path=customXml/itemProps2.xml><?xml version="1.0" encoding="utf-8"?>
<ds:datastoreItem xmlns:ds="http://schemas.openxmlformats.org/officeDocument/2006/customXml" ds:itemID="{341E15C3-1B1C-4F39-B667-D368FD2D2009}"/>
</file>

<file path=customXml/itemProps3.xml><?xml version="1.0" encoding="utf-8"?>
<ds:datastoreItem xmlns:ds="http://schemas.openxmlformats.org/officeDocument/2006/customXml" ds:itemID="{1B9DFC22-0769-4C21-BE40-FCBDDA999241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3716</TotalTime>
  <Words>299</Words>
  <Application>Microsoft Office PowerPoint</Application>
  <PresentationFormat>Pokaz na ekranie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Blank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PKN ORLEN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ORLEN_Południe__case_study__program_stażowy_2021_Przygotowanie_i_Realizacja_Inwestycji_Trzebinia</dc:title>
  <dc:creator>Anna Zarzycka</dc:creator>
  <cp:lastModifiedBy>Olesch Małgorzata (OPD)</cp:lastModifiedBy>
  <cp:revision>107</cp:revision>
  <cp:lastPrinted>2018-03-15T12:55:12Z</cp:lastPrinted>
  <dcterms:created xsi:type="dcterms:W3CDTF">2018-02-26T18:22:38Z</dcterms:created>
  <dcterms:modified xsi:type="dcterms:W3CDTF">2021-03-18T11:19:47Z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0x010100A67012FB7FA90E42B4F99F07E0E35106</vt:lpwstr>
  </property>
</Properties>
</file>