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00" r:id="rId2"/>
    <p:sldId id="301" r:id="rId3"/>
    <p:sldId id="304" r:id="rId4"/>
    <p:sldId id="302" r:id="rId5"/>
    <p:sldId id="303" r:id="rId6"/>
  </p:sldIdLst>
  <p:sldSz cx="9144000" cy="6858000" type="screen4x3"/>
  <p:notesSz cx="6808788" cy="99409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RLEN Południe" id="{BCD65DDA-0AE6-4866-8D64-D8F06425CD65}">
          <p14:sldIdLst>
            <p14:sldId id="300"/>
            <p14:sldId id="301"/>
            <p14:sldId id="304"/>
            <p14:sldId id="302"/>
            <p14:sldId id="30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91" autoAdjust="0"/>
    <p:restoredTop sz="94660"/>
  </p:normalViewPr>
  <p:slideViewPr>
    <p:cSldViewPr>
      <p:cViewPr varScale="1">
        <p:scale>
          <a:sx n="115" d="100"/>
          <a:sy n="115" d="100"/>
        </p:scale>
        <p:origin x="17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32777C1A-6114-47BB-BD72-F67DAF6B9AB8}" type="datetimeFigureOut">
              <a:rPr lang="pl-PL" smtClean="0"/>
              <a:t>2021-03-18</a:t>
            </a:fld>
            <a:endParaRPr lang="pl-PL"/>
          </a:p>
        </p:txBody>
      </p:sp>
      <p:sp>
        <p:nvSpPr>
          <p:cNvPr id="4" name="Symbol zastępczy stopki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C222FE93-CD1F-43A9-B7A2-7A4D5B569D9A}" type="slidenum">
              <a:rPr lang="pl-PL" smtClean="0"/>
              <a:t>‹#›</a:t>
            </a:fld>
            <a:endParaRPr lang="pl-PL"/>
          </a:p>
        </p:txBody>
      </p:sp>
    </p:spTree>
    <p:extLst>
      <p:ext uri="{BB962C8B-B14F-4D97-AF65-F5344CB8AC3E}">
        <p14:creationId xmlns:p14="http://schemas.microsoft.com/office/powerpoint/2010/main" val="248706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604845ED-0E75-4BCA-B729-9009499B56C0}" type="datetimeFigureOut">
              <a:rPr lang="pl-PL" smtClean="0"/>
              <a:t>2021-03-18</a:t>
            </a:fld>
            <a:endParaRPr lang="pl-PL"/>
          </a:p>
        </p:txBody>
      </p:sp>
      <p:sp>
        <p:nvSpPr>
          <p:cNvPr id="4" name="Symbol zastępczy obrazu slajdu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8D933766-3D28-4FDC-A2FD-C603D0B7297B}" type="slidenum">
              <a:rPr lang="pl-PL" smtClean="0"/>
              <a:t>‹#›</a:t>
            </a:fld>
            <a:endParaRPr lang="pl-PL"/>
          </a:p>
        </p:txBody>
      </p:sp>
    </p:spTree>
    <p:extLst>
      <p:ext uri="{BB962C8B-B14F-4D97-AF65-F5344CB8AC3E}">
        <p14:creationId xmlns:p14="http://schemas.microsoft.com/office/powerpoint/2010/main" val="162977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920750" y="746125"/>
            <a:ext cx="4967288" cy="3727450"/>
          </a:xfrm>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557930E-BBCC-4838-A741-581A212E38BD}" type="slidenum">
              <a:rPr lang="pl-PL" smtClean="0">
                <a:solidFill>
                  <a:prstClr val="black"/>
                </a:solidFill>
              </a:rPr>
              <a:pPr/>
              <a:t>1</a:t>
            </a:fld>
            <a:endParaRPr lang="pl-PL">
              <a:solidFill>
                <a:prstClr val="black"/>
              </a:solidFill>
            </a:endParaRPr>
          </a:p>
        </p:txBody>
      </p:sp>
    </p:spTree>
    <p:extLst>
      <p:ext uri="{BB962C8B-B14F-4D97-AF65-F5344CB8AC3E}">
        <p14:creationId xmlns:p14="http://schemas.microsoft.com/office/powerpoint/2010/main" val="1485034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C557930E-BBCC-4838-A741-581A212E38BD}" type="slidenum">
              <a:rPr lang="pl-PL" smtClean="0">
                <a:solidFill>
                  <a:prstClr val="black"/>
                </a:solidFill>
              </a:rPr>
              <a:pPr/>
              <a:t>2</a:t>
            </a:fld>
            <a:endParaRPr lang="pl-PL">
              <a:solidFill>
                <a:prstClr val="black"/>
              </a:solidFill>
            </a:endParaRPr>
          </a:p>
        </p:txBody>
      </p:sp>
    </p:spTree>
    <p:extLst>
      <p:ext uri="{BB962C8B-B14F-4D97-AF65-F5344CB8AC3E}">
        <p14:creationId xmlns:p14="http://schemas.microsoft.com/office/powerpoint/2010/main" val="3920532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2021-03-18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36106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2021-03-18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62454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2021-03-18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3868368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trona tekstowa">
    <p:spTree>
      <p:nvGrpSpPr>
        <p:cNvPr id="1" name=""/>
        <p:cNvGrpSpPr/>
        <p:nvPr/>
      </p:nvGrpSpPr>
      <p:grpSpPr>
        <a:xfrm>
          <a:off x="0" y="0"/>
          <a:ext cx="0" cy="0"/>
          <a:chOff x="0" y="0"/>
          <a:chExt cx="0" cy="0"/>
        </a:xfrm>
      </p:grpSpPr>
      <p:sp>
        <p:nvSpPr>
          <p:cNvPr id="8" name="Prostokąt 7"/>
          <p:cNvSpPr/>
          <p:nvPr userDrawn="1"/>
        </p:nvSpPr>
        <p:spPr>
          <a:xfrm>
            <a:off x="7982869" y="6408068"/>
            <a:ext cx="1161131" cy="449932"/>
          </a:xfrm>
          <a:prstGeom prst="rect">
            <a:avLst/>
          </a:prstGeom>
          <a:solidFill>
            <a:srgbClr val="AEAF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pole tekstowe 8"/>
          <p:cNvSpPr txBox="1"/>
          <p:nvPr userDrawn="1"/>
        </p:nvSpPr>
        <p:spPr>
          <a:xfrm>
            <a:off x="7982869" y="6510536"/>
            <a:ext cx="476919" cy="230832"/>
          </a:xfrm>
          <a:prstGeom prst="rect">
            <a:avLst/>
          </a:prstGeom>
          <a:noFill/>
        </p:spPr>
        <p:txBody>
          <a:bodyPr wrap="square" lIns="0" tIns="0" rIns="0" bIns="0" rtlCol="0" anchor="t" anchorCtr="0">
            <a:spAutoFit/>
          </a:bodyPr>
          <a:lstStyle/>
          <a:p>
            <a:pPr algn="ctr"/>
            <a:fld id="{3D53E20D-40C3-4830-9C95-B7490D68330A}" type="slidenum">
              <a:rPr lang="pl-PL" sz="1500" smtClean="0">
                <a:solidFill>
                  <a:schemeClr val="bg1"/>
                </a:solidFill>
              </a:rPr>
              <a:pPr algn="ctr"/>
              <a:t>‹#›</a:t>
            </a:fld>
            <a:endParaRPr lang="pl-PL" sz="1500" dirty="0">
              <a:solidFill>
                <a:schemeClr val="bg1"/>
              </a:solidFill>
            </a:endParaRPr>
          </a:p>
        </p:txBody>
      </p:sp>
      <p:cxnSp>
        <p:nvCxnSpPr>
          <p:cNvPr id="10" name="Łącznik prosty 9"/>
          <p:cNvCxnSpPr/>
          <p:nvPr userDrawn="1"/>
        </p:nvCxnSpPr>
        <p:spPr>
          <a:xfrm flipV="1">
            <a:off x="0" y="1052513"/>
            <a:ext cx="8459788" cy="794"/>
          </a:xfrm>
          <a:prstGeom prst="line">
            <a:avLst/>
          </a:prstGeom>
          <a:ln w="28575">
            <a:solidFill>
              <a:srgbClr val="DD1E04"/>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userDrawn="1"/>
        </p:nvSpPr>
        <p:spPr>
          <a:xfrm flipV="1">
            <a:off x="0" y="1053307"/>
            <a:ext cx="899592" cy="242218"/>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7" name="Obraz 6" descr="!_Logo.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5696" y="280800"/>
            <a:ext cx="719329" cy="719329"/>
          </a:xfrm>
          <a:prstGeom prst="rect">
            <a:avLst/>
          </a:prstGeom>
        </p:spPr>
      </p:pic>
    </p:spTree>
    <p:extLst>
      <p:ext uri="{BB962C8B-B14F-4D97-AF65-F5344CB8AC3E}">
        <p14:creationId xmlns:p14="http://schemas.microsoft.com/office/powerpoint/2010/main" val="309795648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lajd tytułowy">
    <p:spTree>
      <p:nvGrpSpPr>
        <p:cNvPr id="1" name=""/>
        <p:cNvGrpSpPr/>
        <p:nvPr/>
      </p:nvGrpSpPr>
      <p:grpSpPr>
        <a:xfrm>
          <a:off x="0" y="0"/>
          <a:ext cx="0" cy="0"/>
          <a:chOff x="0" y="0"/>
          <a:chExt cx="0" cy="0"/>
        </a:xfrm>
      </p:grpSpPr>
      <p:grpSp>
        <p:nvGrpSpPr>
          <p:cNvPr id="5" name="Grupa 8"/>
          <p:cNvGrpSpPr/>
          <p:nvPr userDrawn="1"/>
        </p:nvGrpSpPr>
        <p:grpSpPr>
          <a:xfrm flipH="1" flipV="1">
            <a:off x="-14433" y="4076702"/>
            <a:ext cx="9143623" cy="72000"/>
            <a:chOff x="-1187247" y="5877272"/>
            <a:chExt cx="9143623" cy="72000"/>
          </a:xfrm>
        </p:grpSpPr>
        <p:cxnSp>
          <p:nvCxnSpPr>
            <p:cNvPr id="6" name="Łącznik prosty 10"/>
            <p:cNvCxnSpPr/>
            <p:nvPr/>
          </p:nvCxnSpPr>
          <p:spPr>
            <a:xfrm flipV="1">
              <a:off x="-1187247" y="5948436"/>
              <a:ext cx="9143622"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7" name="Prostokąt 6"/>
            <p:cNvSpPr/>
            <p:nvPr/>
          </p:nvSpPr>
          <p:spPr>
            <a:xfrm flipV="1">
              <a:off x="6732513" y="5877272"/>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prstClr val="white"/>
                </a:solidFill>
              </a:endParaRPr>
            </a:p>
          </p:txBody>
        </p:sp>
      </p:grpSp>
    </p:spTree>
    <p:extLst>
      <p:ext uri="{BB962C8B-B14F-4D97-AF65-F5344CB8AC3E}">
        <p14:creationId xmlns:p14="http://schemas.microsoft.com/office/powerpoint/2010/main" val="2971846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0D84686-ED77-4872-80A2-01C8F687E353}" type="datetimeFigureOut">
              <a:rPr lang="pl-PL" smtClean="0"/>
              <a:t>2021-03-18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84025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0D84686-ED77-4872-80A2-01C8F687E353}" type="datetimeFigureOut">
              <a:rPr lang="pl-PL" smtClean="0"/>
              <a:t>2021-03-18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415507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0D84686-ED77-4872-80A2-01C8F687E353}" type="datetimeFigureOut">
              <a:rPr lang="pl-PL" smtClean="0"/>
              <a:t>2021-03-18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94123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0D84686-ED77-4872-80A2-01C8F687E353}" type="datetimeFigureOut">
              <a:rPr lang="pl-PL" smtClean="0"/>
              <a:t>2021-03-18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30377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0D84686-ED77-4872-80A2-01C8F687E353}" type="datetimeFigureOut">
              <a:rPr lang="pl-PL" smtClean="0"/>
              <a:t>2021-03-18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430435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0D84686-ED77-4872-80A2-01C8F687E353}" type="datetimeFigureOut">
              <a:rPr lang="pl-PL" smtClean="0"/>
              <a:t>2021-03-18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185575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D84686-ED77-4872-80A2-01C8F687E353}" type="datetimeFigureOut">
              <a:rPr lang="pl-PL" smtClean="0"/>
              <a:t>2021-03-18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013191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0D84686-ED77-4872-80A2-01C8F687E353}" type="datetimeFigureOut">
              <a:rPr lang="pl-PL" smtClean="0"/>
              <a:t>2021-03-18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5BD96C8-96F6-422E-9481-A0F61057C682}" type="slidenum">
              <a:rPr lang="pl-PL" smtClean="0"/>
              <a:t>‹#›</a:t>
            </a:fld>
            <a:endParaRPr lang="pl-PL"/>
          </a:p>
        </p:txBody>
      </p:sp>
    </p:spTree>
    <p:extLst>
      <p:ext uri="{BB962C8B-B14F-4D97-AF65-F5344CB8AC3E}">
        <p14:creationId xmlns:p14="http://schemas.microsoft.com/office/powerpoint/2010/main" val="271097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D84686-ED77-4872-80A2-01C8F687E353}" type="datetimeFigureOut">
              <a:rPr lang="pl-PL" smtClean="0"/>
              <a:t>2021-03-18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D96C8-96F6-422E-9481-A0F61057C682}" type="slidenum">
              <a:rPr lang="pl-PL" smtClean="0"/>
              <a:t>‹#›</a:t>
            </a:fld>
            <a:endParaRPr lang="pl-PL"/>
          </a:p>
        </p:txBody>
      </p:sp>
    </p:spTree>
    <p:extLst>
      <p:ext uri="{BB962C8B-B14F-4D97-AF65-F5344CB8AC3E}">
        <p14:creationId xmlns:p14="http://schemas.microsoft.com/office/powerpoint/2010/main" val="903101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8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719770" y="4472975"/>
            <a:ext cx="8153568" cy="815608"/>
          </a:xfrm>
          <a:prstGeom prst="rect">
            <a:avLst/>
          </a:prstGeom>
          <a:noFill/>
        </p:spPr>
        <p:txBody>
          <a:bodyPr wrap="square" lIns="0" tIns="0" rIns="0" bIns="0" rtlCol="0" anchor="ctr" anchorCtr="0">
            <a:spAutoFit/>
          </a:bodyPr>
          <a:lstStyle/>
          <a:p>
            <a:r>
              <a:rPr lang="pl-PL" sz="2800" b="1" dirty="0" smtClean="0">
                <a:solidFill>
                  <a:prstClr val="black"/>
                </a:solidFill>
                <a:latin typeface="Arial" panose="020B0604020202020204" pitchFamily="34" charset="0"/>
                <a:cs typeface="Arial" panose="020B0604020202020204" pitchFamily="34" charset="0"/>
              </a:rPr>
              <a:t>Program stażowy Kierunek ORLEN 2021</a:t>
            </a:r>
          </a:p>
          <a:p>
            <a:pPr>
              <a:spcBef>
                <a:spcPts val="600"/>
              </a:spcBef>
            </a:pPr>
            <a:r>
              <a:rPr lang="pl-PL" sz="2000" dirty="0" smtClean="0">
                <a:solidFill>
                  <a:prstClr val="black"/>
                </a:solidFill>
                <a:latin typeface="Arial" panose="020B0604020202020204" pitchFamily="34" charset="0"/>
                <a:cs typeface="Arial" panose="020B0604020202020204" pitchFamily="34" charset="0"/>
              </a:rPr>
              <a:t>Zadanie rekrutacyjne pt. „</a:t>
            </a:r>
            <a:r>
              <a:rPr lang="pl-PL" sz="2000" dirty="0">
                <a:latin typeface="Arial" panose="020B0604020202020204" pitchFamily="34" charset="0"/>
                <a:cs typeface="Arial" panose="020B0604020202020204" pitchFamily="34" charset="0"/>
              </a:rPr>
              <a:t>Produkcja i zastosowanie kwasu </a:t>
            </a:r>
            <a:r>
              <a:rPr lang="pl-PL" sz="2000" dirty="0" smtClean="0">
                <a:latin typeface="Arial" panose="020B0604020202020204" pitchFamily="34" charset="0"/>
                <a:cs typeface="Arial" panose="020B0604020202020204" pitchFamily="34" charset="0"/>
              </a:rPr>
              <a:t>mlekowego”.</a:t>
            </a:r>
            <a:endParaRPr lang="pl-PL" sz="2000" dirty="0">
              <a:latin typeface="Arial" panose="020B0604020202020204" pitchFamily="34" charset="0"/>
              <a:cs typeface="Arial" panose="020B0604020202020204" pitchFamily="34" charset="0"/>
            </a:endParaRPr>
          </a:p>
        </p:txBody>
      </p:sp>
      <p:sp>
        <p:nvSpPr>
          <p:cNvPr id="6" name="pole tekstowe 5"/>
          <p:cNvSpPr txBox="1"/>
          <p:nvPr/>
        </p:nvSpPr>
        <p:spPr>
          <a:xfrm>
            <a:off x="719770" y="5963069"/>
            <a:ext cx="7740018" cy="430887"/>
          </a:xfrm>
          <a:prstGeom prst="rect">
            <a:avLst/>
          </a:prstGeom>
          <a:noFill/>
        </p:spPr>
        <p:txBody>
          <a:bodyPr wrap="square" lIns="0" tIns="0" rIns="0" bIns="0" rtlCol="0" anchor="ctr" anchorCtr="0">
            <a:spAutoFit/>
          </a:bodyPr>
          <a:lstStyle/>
          <a:p>
            <a:r>
              <a:rPr lang="pl-PL" sz="1400" dirty="0" smtClean="0">
                <a:solidFill>
                  <a:prstClr val="black"/>
                </a:solidFill>
                <a:latin typeface="Arial" panose="020B0604020202020204" pitchFamily="34" charset="0"/>
                <a:cs typeface="Arial" panose="020B0604020202020204" pitchFamily="34" charset="0"/>
              </a:rPr>
              <a:t>ORLEN Południe S.A. </a:t>
            </a:r>
          </a:p>
          <a:p>
            <a:r>
              <a:rPr lang="pl-PL" sz="1400" dirty="0" smtClean="0">
                <a:solidFill>
                  <a:prstClr val="black"/>
                </a:solidFill>
                <a:latin typeface="Arial" panose="020B0604020202020204" pitchFamily="34" charset="0"/>
                <a:cs typeface="Arial" panose="020B0604020202020204" pitchFamily="34" charset="0"/>
              </a:rPr>
              <a:t>Technologia i Rozwój (R&amp;D)</a:t>
            </a:r>
            <a:endParaRPr lang="pl-PL" sz="1400" dirty="0">
              <a:solidFill>
                <a:prstClr val="black"/>
              </a:solidFill>
              <a:latin typeface="Arial" panose="020B0604020202020204" pitchFamily="34" charset="0"/>
              <a:cs typeface="Arial" panose="020B0604020202020204" pitchFamily="34" charset="0"/>
            </a:endParaRPr>
          </a:p>
        </p:txBody>
      </p:sp>
      <p:cxnSp>
        <p:nvCxnSpPr>
          <p:cNvPr id="13" name="Łącznik prosty 12"/>
          <p:cNvCxnSpPr/>
          <p:nvPr/>
        </p:nvCxnSpPr>
        <p:spPr>
          <a:xfrm>
            <a:off x="719138" y="5841269"/>
            <a:ext cx="774065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18" name="Obraz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65"/>
            <a:ext cx="9144000" cy="4075507"/>
          </a:xfrm>
          <a:prstGeom prst="rect">
            <a:avLst/>
          </a:prstGeom>
        </p:spPr>
      </p:pic>
      <p:sp>
        <p:nvSpPr>
          <p:cNvPr id="7" name="Owal 6"/>
          <p:cNvSpPr/>
          <p:nvPr/>
        </p:nvSpPr>
        <p:spPr>
          <a:xfrm>
            <a:off x="5652120" y="828997"/>
            <a:ext cx="2232248" cy="231197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2" name="Obraz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63186" y="1678982"/>
            <a:ext cx="2410115" cy="612000"/>
          </a:xfrm>
          <a:prstGeom prst="rect">
            <a:avLst/>
          </a:prstGeom>
        </p:spPr>
      </p:pic>
      <p:sp>
        <p:nvSpPr>
          <p:cNvPr id="3" name="Prostokąt 2"/>
          <p:cNvSpPr/>
          <p:nvPr/>
        </p:nvSpPr>
        <p:spPr>
          <a:xfrm>
            <a:off x="2286000" y="3105835"/>
            <a:ext cx="4572000" cy="400110"/>
          </a:xfrm>
          <a:prstGeom prst="rect">
            <a:avLst/>
          </a:prstGeom>
        </p:spPr>
        <p:txBody>
          <a:bodyPr>
            <a:spAutoFit/>
          </a:bodyPr>
          <a:lstStyle/>
          <a:p>
            <a:endParaRPr lang="pl-PL" sz="20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8338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ole tekstowe 10"/>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solidFill>
                  <a:prstClr val="black"/>
                </a:solidFill>
                <a:cs typeface="Arial" pitchFamily="34" charset="0"/>
              </a:rPr>
              <a:t>Wprowadzenie do tematyki zadania</a:t>
            </a:r>
            <a:endParaRPr lang="pl-PL" b="1" dirty="0">
              <a:solidFill>
                <a:prstClr val="black"/>
              </a:solidFill>
              <a:cs typeface="Arial" pitchFamily="34" charset="0"/>
            </a:endParaRPr>
          </a:p>
        </p:txBody>
      </p:sp>
      <p:grpSp>
        <p:nvGrpSpPr>
          <p:cNvPr id="3" name="Grupa 2"/>
          <p:cNvGrpSpPr/>
          <p:nvPr/>
        </p:nvGrpSpPr>
        <p:grpSpPr>
          <a:xfrm>
            <a:off x="6348037" y="260648"/>
            <a:ext cx="2256411" cy="684076"/>
            <a:chOff x="6348037" y="260648"/>
            <a:chExt cx="2256411" cy="684076"/>
          </a:xfrm>
        </p:grpSpPr>
        <p:sp>
          <p:nvSpPr>
            <p:cNvPr id="2" name="Prostokąt 1"/>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1007604" y="1124744"/>
            <a:ext cx="7319292" cy="5616922"/>
          </a:xfrm>
          <a:prstGeom prst="rect">
            <a:avLst/>
          </a:prstGeom>
          <a:noFill/>
          <a:ln>
            <a:noFill/>
          </a:ln>
        </p:spPr>
        <p:txBody>
          <a:bodyPr wrap="square" lIns="0" tIns="0" rIns="0" bIns="0" rtlCol="0">
            <a:spAutoFit/>
          </a:bodyPr>
          <a:lstStyle/>
          <a:p>
            <a:pPr marL="228600" indent="-228600" algn="just">
              <a:lnSpc>
                <a:spcPct val="200000"/>
              </a:lnSpc>
              <a:spcBef>
                <a:spcPts val="1800"/>
              </a:spcBef>
              <a:buFont typeface="+mj-lt"/>
              <a:buAutoNum type="arabicPeriod"/>
            </a:pPr>
            <a:r>
              <a:rPr lang="pl-PL" sz="1200" dirty="0">
                <a:solidFill>
                  <a:prstClr val="black"/>
                </a:solidFill>
              </a:rPr>
              <a:t>Witaj</a:t>
            </a:r>
            <a:r>
              <a:rPr lang="pl-PL" sz="1200" dirty="0" smtClean="0">
                <a:solidFill>
                  <a:prstClr val="black"/>
                </a:solidFill>
              </a:rPr>
              <a:t>! Aplikujesz </a:t>
            </a:r>
            <a:r>
              <a:rPr lang="pl-PL" sz="1200" dirty="0">
                <a:solidFill>
                  <a:prstClr val="black"/>
                </a:solidFill>
              </a:rPr>
              <a:t>do Działu Technologia i Rozwój ORLEN Południe. Obszar ten to obszar wsparcia produkcji </a:t>
            </a:r>
            <a:r>
              <a:rPr lang="pl-PL" sz="1200" dirty="0" smtClean="0">
                <a:solidFill>
                  <a:prstClr val="black"/>
                </a:solidFill>
              </a:rPr>
              <a:t>                 i </a:t>
            </a:r>
            <a:r>
              <a:rPr lang="pl-PL" sz="1200" dirty="0">
                <a:solidFill>
                  <a:prstClr val="black"/>
                </a:solidFill>
              </a:rPr>
              <a:t>sprzedaży biopaliw, biokomponentów, parafin, rozpuszczalników oraz produktów uzyskiwanych podczas przerobu ropy naftowej i regeneracji mineralnych olejów przepracowanych. Dodatkowo konsekwentnie rozwija </a:t>
            </a:r>
            <a:r>
              <a:rPr lang="pl-PL" sz="1200" dirty="0" smtClean="0">
                <a:solidFill>
                  <a:prstClr val="black"/>
                </a:solidFill>
              </a:rPr>
              <a:t>technologie     </a:t>
            </a:r>
            <a:r>
              <a:rPr lang="pl-PL" sz="1200" dirty="0">
                <a:solidFill>
                  <a:prstClr val="black"/>
                </a:solidFill>
              </a:rPr>
              <a:t>i kładzie nacisk na rozwój know-how w obszarze </a:t>
            </a:r>
            <a:r>
              <a:rPr lang="pl-PL" sz="1200" dirty="0" err="1">
                <a:solidFill>
                  <a:prstClr val="black"/>
                </a:solidFill>
              </a:rPr>
              <a:t>biorafineryjnym</a:t>
            </a:r>
            <a:r>
              <a:rPr lang="pl-PL" sz="1200" dirty="0">
                <a:solidFill>
                  <a:prstClr val="black"/>
                </a:solidFill>
              </a:rPr>
              <a:t> jako podstawę </a:t>
            </a:r>
            <a:r>
              <a:rPr lang="pl-PL" sz="1200" dirty="0" smtClean="0">
                <a:solidFill>
                  <a:prstClr val="black"/>
                </a:solidFill>
              </a:rPr>
              <a:t>do podjęcia </a:t>
            </a:r>
            <a:r>
              <a:rPr lang="pl-PL" sz="1200" dirty="0">
                <a:solidFill>
                  <a:prstClr val="black"/>
                </a:solidFill>
              </a:rPr>
              <a:t>decyzji strategicznych </a:t>
            </a:r>
            <a:r>
              <a:rPr lang="pl-PL" sz="1200" dirty="0" smtClean="0">
                <a:solidFill>
                  <a:prstClr val="black"/>
                </a:solidFill>
              </a:rPr>
              <a:t>w kierunku przekształcania </a:t>
            </a:r>
            <a:r>
              <a:rPr lang="pl-PL" sz="1200" dirty="0">
                <a:solidFill>
                  <a:prstClr val="black"/>
                </a:solidFill>
              </a:rPr>
              <a:t>Spółki </a:t>
            </a:r>
            <a:r>
              <a:rPr lang="pl-PL" sz="1200" dirty="0" smtClean="0">
                <a:solidFill>
                  <a:prstClr val="black"/>
                </a:solidFill>
              </a:rPr>
              <a:t>ORLEN Południe w </a:t>
            </a:r>
            <a:r>
              <a:rPr lang="pl-PL" sz="1200" dirty="0" err="1">
                <a:solidFill>
                  <a:prstClr val="black"/>
                </a:solidFill>
              </a:rPr>
              <a:t>biorafinerię</a:t>
            </a:r>
            <a:r>
              <a:rPr lang="pl-PL" sz="1200" dirty="0">
                <a:solidFill>
                  <a:prstClr val="black"/>
                </a:solidFill>
              </a:rPr>
              <a:t>.</a:t>
            </a:r>
          </a:p>
          <a:p>
            <a:pPr marL="228600" indent="-228600" algn="just">
              <a:lnSpc>
                <a:spcPct val="200000"/>
              </a:lnSpc>
              <a:spcBef>
                <a:spcPts val="1800"/>
              </a:spcBef>
              <a:buFont typeface="+mj-lt"/>
              <a:buAutoNum type="arabicPeriod"/>
            </a:pPr>
            <a:r>
              <a:rPr lang="pl-PL" sz="1200" dirty="0" smtClean="0">
                <a:solidFill>
                  <a:prstClr val="black"/>
                </a:solidFill>
              </a:rPr>
              <a:t>Konsekwentnie rozwijanym obszarem biznesowym Spółki jest obszar „BIO”. Zespół Technologii i Rozwoju pracuje nad rozwojem nowej linii biznesowej ORLEN Południe, jakim jest produkcja kwasu mlekowego na drodze biotechnologicznej. Staż będzie dotyczył budowy wiedzy eksperckiej dot. produkcji kwasu mlekowego otrzymywanego na drodze biotechnologicznej oraz jego zastosowań u klienta końcowego.</a:t>
            </a:r>
          </a:p>
          <a:p>
            <a:pPr marL="228600" indent="-228600" algn="just">
              <a:lnSpc>
                <a:spcPct val="200000"/>
              </a:lnSpc>
              <a:spcBef>
                <a:spcPts val="1800"/>
              </a:spcBef>
              <a:buFont typeface="+mj-lt"/>
              <a:buAutoNum type="arabicPeriod"/>
            </a:pPr>
            <a:r>
              <a:rPr lang="pl-PL" sz="1200" dirty="0" smtClean="0">
                <a:solidFill>
                  <a:prstClr val="black"/>
                </a:solidFill>
              </a:rPr>
              <a:t>Zadanie, które musisz rozwiązać rozwinie i wzmocni Twoją wiedzę z obszaru technologii chemicznej, a także pokaże elastyczność Twojego działania dot. aspektów technologicznych i ich prezentacji na tle wdrożenia potencjalnych zastosowań finalnego produktu w rozważanym projekcie.</a:t>
            </a:r>
          </a:p>
          <a:p>
            <a:pPr algn="just">
              <a:lnSpc>
                <a:spcPct val="200000"/>
              </a:lnSpc>
              <a:spcBef>
                <a:spcPts val="1800"/>
              </a:spcBef>
            </a:pPr>
            <a:endParaRPr lang="pl-PL" sz="1600" dirty="0" smtClean="0">
              <a:solidFill>
                <a:prstClr val="black"/>
              </a:solidFill>
            </a:endParaRPr>
          </a:p>
        </p:txBody>
      </p:sp>
    </p:spTree>
    <p:extLst>
      <p:ext uri="{BB962C8B-B14F-4D97-AF65-F5344CB8AC3E}">
        <p14:creationId xmlns:p14="http://schemas.microsoft.com/office/powerpoint/2010/main" val="26033089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6348037" y="260648"/>
            <a:ext cx="2256411" cy="684076"/>
            <a:chOff x="6348037" y="260648"/>
            <a:chExt cx="2256411" cy="684076"/>
          </a:xfrm>
        </p:grpSpPr>
        <p:sp>
          <p:nvSpPr>
            <p:cNvPr id="5" name="Prostokąt 4"/>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Obraz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anose="020B0604020202020204" pitchFamily="34" charset="0"/>
                <a:cs typeface="Arial" panose="020B0604020202020204" pitchFamily="34" charset="0"/>
              </a:rPr>
              <a:t>CASE STUDY: </a:t>
            </a:r>
            <a:r>
              <a:rPr lang="pl-PL" b="1" dirty="0">
                <a:latin typeface="Arial" panose="020B0604020202020204" pitchFamily="34" charset="0"/>
                <a:cs typeface="Arial" panose="020B0604020202020204" pitchFamily="34" charset="0"/>
              </a:rPr>
              <a:t>Zadanie </a:t>
            </a:r>
            <a:r>
              <a:rPr lang="pl-PL" b="1" dirty="0" smtClean="0">
                <a:latin typeface="Arial" panose="020B0604020202020204" pitchFamily="34" charset="0"/>
                <a:cs typeface="Arial" panose="020B0604020202020204" pitchFamily="34" charset="0"/>
              </a:rPr>
              <a:t>1 </a:t>
            </a:r>
            <a:endParaRPr lang="pl-PL" dirty="0">
              <a:latin typeface="Arial" panose="020B0604020202020204" pitchFamily="34" charset="0"/>
              <a:cs typeface="Arial" panose="020B0604020202020204" pitchFamily="34" charset="0"/>
            </a:endParaRPr>
          </a:p>
        </p:txBody>
      </p:sp>
      <p:sp>
        <p:nvSpPr>
          <p:cNvPr id="9" name="Prostokąt 8"/>
          <p:cNvSpPr/>
          <p:nvPr/>
        </p:nvSpPr>
        <p:spPr>
          <a:xfrm>
            <a:off x="827585" y="1844824"/>
            <a:ext cx="7200800" cy="2308324"/>
          </a:xfrm>
          <a:prstGeom prst="rect">
            <a:avLst/>
          </a:prstGeom>
          <a:noFill/>
          <a:ln>
            <a:noFill/>
          </a:ln>
        </p:spPr>
        <p:txBody>
          <a:bodyPr wrap="square" lIns="0" tIns="0" rIns="0" bIns="0" rtlCol="0">
            <a:spAutoFit/>
          </a:bodyPr>
          <a:lstStyle/>
          <a:p>
            <a:pPr algn="just">
              <a:lnSpc>
                <a:spcPct val="200000"/>
              </a:lnSpc>
              <a:spcBef>
                <a:spcPts val="1800"/>
              </a:spcBef>
            </a:pPr>
            <a:r>
              <a:rPr lang="pl-PL" sz="1200" b="1" dirty="0">
                <a:latin typeface="Arial" panose="020B0604020202020204" pitchFamily="34" charset="0"/>
                <a:cs typeface="Arial" panose="020B0604020202020204" pitchFamily="34" charset="0"/>
              </a:rPr>
              <a:t>Produkcja i zastosowanie kwasu mlekowego </a:t>
            </a:r>
          </a:p>
          <a:p>
            <a:pPr marL="228600" indent="-228600" algn="just">
              <a:lnSpc>
                <a:spcPct val="200000"/>
              </a:lnSpc>
              <a:spcBef>
                <a:spcPts val="1800"/>
              </a:spcBef>
              <a:buFont typeface="+mj-lt"/>
              <a:buAutoNum type="arabicPeriod"/>
            </a:pPr>
            <a:r>
              <a:rPr lang="pl-PL" sz="1200" dirty="0">
                <a:solidFill>
                  <a:prstClr val="black"/>
                </a:solidFill>
                <a:latin typeface="Arial" panose="020B0604020202020204" pitchFamily="34" charset="0"/>
                <a:cs typeface="Arial" panose="020B0604020202020204" pitchFamily="34" charset="0"/>
              </a:rPr>
              <a:t>Na podstawie </a:t>
            </a:r>
            <a:r>
              <a:rPr lang="pl-PL" sz="1200" dirty="0" smtClean="0">
                <a:solidFill>
                  <a:prstClr val="black"/>
                </a:solidFill>
                <a:latin typeface="Arial" panose="020B0604020202020204" pitchFamily="34" charset="0"/>
                <a:cs typeface="Arial" panose="020B0604020202020204" pitchFamily="34" charset="0"/>
              </a:rPr>
              <a:t>procesów opisanych </a:t>
            </a:r>
            <a:r>
              <a:rPr lang="pl-PL" sz="1200" dirty="0">
                <a:solidFill>
                  <a:prstClr val="black"/>
                </a:solidFill>
                <a:latin typeface="Arial" panose="020B0604020202020204" pitchFamily="34" charset="0"/>
                <a:cs typeface="Arial" panose="020B0604020202020204" pitchFamily="34" charset="0"/>
              </a:rPr>
              <a:t>w </a:t>
            </a:r>
            <a:r>
              <a:rPr lang="pl-PL" sz="1200" dirty="0" smtClean="0">
                <a:solidFill>
                  <a:prstClr val="black"/>
                </a:solidFill>
                <a:latin typeface="Arial" panose="020B0604020202020204" pitchFamily="34" charset="0"/>
                <a:cs typeface="Arial" panose="020B0604020202020204" pitchFamily="34" charset="0"/>
              </a:rPr>
              <a:t>literaturze, </a:t>
            </a:r>
            <a:r>
              <a:rPr lang="pl-PL" sz="1200" dirty="0">
                <a:solidFill>
                  <a:prstClr val="black"/>
                </a:solidFill>
                <a:latin typeface="Arial" panose="020B0604020202020204" pitchFamily="34" charset="0"/>
                <a:cs typeface="Arial" panose="020B0604020202020204" pitchFamily="34" charset="0"/>
              </a:rPr>
              <a:t>opisz </a:t>
            </a:r>
            <a:r>
              <a:rPr lang="pl-PL" sz="1200" dirty="0" smtClean="0">
                <a:solidFill>
                  <a:prstClr val="black"/>
                </a:solidFill>
                <a:latin typeface="Arial" panose="020B0604020202020204" pitchFamily="34" charset="0"/>
                <a:cs typeface="Arial" panose="020B0604020202020204" pitchFamily="34" charset="0"/>
              </a:rPr>
              <a:t>sposób </a:t>
            </a:r>
            <a:r>
              <a:rPr lang="pl-PL" sz="1200" dirty="0">
                <a:solidFill>
                  <a:prstClr val="black"/>
                </a:solidFill>
                <a:latin typeface="Arial" panose="020B0604020202020204" pitchFamily="34" charset="0"/>
                <a:cs typeface="Arial" panose="020B0604020202020204" pitchFamily="34" charset="0"/>
              </a:rPr>
              <a:t>otrzymywania kwasu </a:t>
            </a:r>
            <a:r>
              <a:rPr lang="pl-PL" sz="1200" dirty="0" smtClean="0">
                <a:solidFill>
                  <a:prstClr val="black"/>
                </a:solidFill>
                <a:latin typeface="Arial" panose="020B0604020202020204" pitchFamily="34" charset="0"/>
                <a:cs typeface="Arial" panose="020B0604020202020204" pitchFamily="34" charset="0"/>
              </a:rPr>
              <a:t>mlekowego. Uwzględnij, Twoim zdaniem, najbardziej kluczowe elementy, potrzebne do realizacji tego procesu.</a:t>
            </a:r>
          </a:p>
          <a:p>
            <a:pPr marL="228600" indent="-228600" algn="just">
              <a:lnSpc>
                <a:spcPct val="200000"/>
              </a:lnSpc>
              <a:spcBef>
                <a:spcPts val="1800"/>
              </a:spcBef>
              <a:buFont typeface="+mj-lt"/>
              <a:buAutoNum type="arabicPeriod"/>
            </a:pPr>
            <a:r>
              <a:rPr lang="pl-PL" sz="1200" dirty="0" smtClean="0">
                <a:solidFill>
                  <a:prstClr val="black"/>
                </a:solidFill>
                <a:latin typeface="Arial" panose="020B0604020202020204" pitchFamily="34" charset="0"/>
                <a:cs typeface="Arial" panose="020B0604020202020204" pitchFamily="34" charset="0"/>
              </a:rPr>
              <a:t>Omów </a:t>
            </a:r>
            <a:r>
              <a:rPr lang="pl-PL" sz="1200" dirty="0">
                <a:solidFill>
                  <a:prstClr val="black"/>
                </a:solidFill>
                <a:latin typeface="Arial" panose="020B0604020202020204" pitchFamily="34" charset="0"/>
                <a:cs typeface="Arial" panose="020B0604020202020204" pitchFamily="34" charset="0"/>
              </a:rPr>
              <a:t>zastosowania kwasu mlekowego w </a:t>
            </a:r>
            <a:r>
              <a:rPr lang="pl-PL" sz="1200" dirty="0" smtClean="0">
                <a:solidFill>
                  <a:prstClr val="black"/>
                </a:solidFill>
                <a:latin typeface="Arial" panose="020B0604020202020204" pitchFamily="34" charset="0"/>
                <a:cs typeface="Arial" panose="020B0604020202020204" pitchFamily="34" charset="0"/>
              </a:rPr>
              <a:t>przemyśle. Wskaż, które z zastosowań uważasz za najbardziej przyszłościowe. </a:t>
            </a:r>
            <a:r>
              <a:rPr lang="pl-PL" sz="1200" dirty="0">
                <a:solidFill>
                  <a:prstClr val="black"/>
                </a:solidFill>
                <a:latin typeface="Arial" panose="020B0604020202020204" pitchFamily="34" charset="0"/>
                <a:cs typeface="Arial" panose="020B0604020202020204" pitchFamily="34" charset="0"/>
              </a:rPr>
              <a:t>D</a:t>
            </a:r>
            <a:r>
              <a:rPr lang="pl-PL" sz="1200" dirty="0" smtClean="0">
                <a:solidFill>
                  <a:prstClr val="black"/>
                </a:solidFill>
                <a:latin typeface="Arial" panose="020B0604020202020204" pitchFamily="34" charset="0"/>
                <a:cs typeface="Arial" panose="020B0604020202020204" pitchFamily="34" charset="0"/>
              </a:rPr>
              <a:t>laczego?</a:t>
            </a:r>
          </a:p>
        </p:txBody>
      </p:sp>
    </p:spTree>
    <p:extLst>
      <p:ext uri="{BB962C8B-B14F-4D97-AF65-F5344CB8AC3E}">
        <p14:creationId xmlns:p14="http://schemas.microsoft.com/office/powerpoint/2010/main" val="214999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a 3"/>
          <p:cNvGrpSpPr/>
          <p:nvPr/>
        </p:nvGrpSpPr>
        <p:grpSpPr>
          <a:xfrm>
            <a:off x="6348037" y="260648"/>
            <a:ext cx="2256411" cy="684076"/>
            <a:chOff x="6348037" y="260648"/>
            <a:chExt cx="2256411" cy="684076"/>
          </a:xfrm>
        </p:grpSpPr>
        <p:sp>
          <p:nvSpPr>
            <p:cNvPr id="5" name="Prostokąt 4"/>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8" name="Obraz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
        <p:nvSpPr>
          <p:cNvPr id="7" name="pole tekstowe 6"/>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anose="020B0604020202020204" pitchFamily="34" charset="0"/>
                <a:cs typeface="Arial" panose="020B0604020202020204" pitchFamily="34" charset="0"/>
              </a:rPr>
              <a:t>CASE STUDY: </a:t>
            </a:r>
            <a:r>
              <a:rPr lang="pl-PL" b="1" dirty="0">
                <a:latin typeface="Arial" panose="020B0604020202020204" pitchFamily="34" charset="0"/>
                <a:cs typeface="Arial" panose="020B0604020202020204" pitchFamily="34" charset="0"/>
              </a:rPr>
              <a:t>Zadanie </a:t>
            </a:r>
            <a:r>
              <a:rPr lang="pl-PL" b="1" dirty="0" smtClean="0">
                <a:latin typeface="Arial" panose="020B0604020202020204" pitchFamily="34" charset="0"/>
                <a:cs typeface="Arial" panose="020B0604020202020204" pitchFamily="34" charset="0"/>
              </a:rPr>
              <a:t>2 </a:t>
            </a:r>
            <a:endParaRPr lang="pl-PL" dirty="0">
              <a:latin typeface="Arial" panose="020B0604020202020204" pitchFamily="34" charset="0"/>
              <a:cs typeface="Arial" panose="020B0604020202020204" pitchFamily="34" charset="0"/>
            </a:endParaRPr>
          </a:p>
        </p:txBody>
      </p:sp>
      <p:sp>
        <p:nvSpPr>
          <p:cNvPr id="9" name="Prostokąt 8"/>
          <p:cNvSpPr/>
          <p:nvPr/>
        </p:nvSpPr>
        <p:spPr>
          <a:xfrm>
            <a:off x="1043608" y="1844824"/>
            <a:ext cx="6912767" cy="2677656"/>
          </a:xfrm>
          <a:prstGeom prst="rect">
            <a:avLst/>
          </a:prstGeom>
          <a:noFill/>
          <a:ln>
            <a:noFill/>
          </a:ln>
        </p:spPr>
        <p:txBody>
          <a:bodyPr wrap="square" lIns="0" tIns="0" rIns="0" bIns="0" rtlCol="0">
            <a:spAutoFit/>
          </a:bodyPr>
          <a:lstStyle/>
          <a:p>
            <a:pPr algn="just">
              <a:lnSpc>
                <a:spcPct val="200000"/>
              </a:lnSpc>
              <a:spcBef>
                <a:spcPts val="1800"/>
              </a:spcBef>
            </a:pPr>
            <a:r>
              <a:rPr lang="pl-PL" sz="1200" b="1" dirty="0" smtClean="0">
                <a:solidFill>
                  <a:prstClr val="black"/>
                </a:solidFill>
                <a:latin typeface="Arial" panose="020B0604020202020204" pitchFamily="34" charset="0"/>
                <a:cs typeface="Arial" panose="020B0604020202020204" pitchFamily="34" charset="0"/>
              </a:rPr>
              <a:t>Twoja rola</a:t>
            </a:r>
            <a:endParaRPr lang="pl-PL" sz="1200" b="1" dirty="0">
              <a:solidFill>
                <a:prstClr val="black"/>
              </a:solidFill>
              <a:latin typeface="Arial" panose="020B0604020202020204" pitchFamily="34" charset="0"/>
              <a:cs typeface="Arial" panose="020B0604020202020204" pitchFamily="34" charset="0"/>
            </a:endParaRPr>
          </a:p>
          <a:p>
            <a:pPr algn="just">
              <a:lnSpc>
                <a:spcPct val="200000"/>
              </a:lnSpc>
              <a:spcBef>
                <a:spcPts val="1800"/>
              </a:spcBef>
            </a:pPr>
            <a:r>
              <a:rPr lang="pl-PL" sz="1200" dirty="0" smtClean="0">
                <a:solidFill>
                  <a:prstClr val="black"/>
                </a:solidFill>
                <a:latin typeface="Arial" panose="020B0604020202020204" pitchFamily="34" charset="0"/>
                <a:cs typeface="Arial" panose="020B0604020202020204" pitchFamily="34" charset="0"/>
              </a:rPr>
              <a:t>Staż w naszym dziale to bezpośredni </a:t>
            </a:r>
            <a:r>
              <a:rPr lang="pl-PL" altLang="pl-PL" sz="1200" dirty="0" smtClean="0">
                <a:latin typeface="Arial" panose="020B0604020202020204" pitchFamily="34" charset="0"/>
                <a:cs typeface="Arial" panose="020B0604020202020204" pitchFamily="34" charset="0"/>
              </a:rPr>
              <a:t>udział </a:t>
            </a:r>
            <a:r>
              <a:rPr lang="pl-PL" altLang="pl-PL" sz="1200" dirty="0">
                <a:latin typeface="Arial" panose="020B0604020202020204" pitchFamily="34" charset="0"/>
                <a:cs typeface="Arial" panose="020B0604020202020204" pitchFamily="34" charset="0"/>
              </a:rPr>
              <a:t>w pracach badawczo-rozwojowych, w tym obsługa linii pilotowej do produkcji kwasu mlekowego oraz monitoring parametrów procesów biotechnologicznych </a:t>
            </a:r>
            <a:r>
              <a:rPr lang="pl-PL" altLang="pl-PL" sz="1200" dirty="0" smtClean="0">
                <a:latin typeface="Arial" panose="020B0604020202020204" pitchFamily="34" charset="0"/>
                <a:cs typeface="Arial" panose="020B0604020202020204" pitchFamily="34" charset="0"/>
              </a:rPr>
              <a:t>i technologicznych </a:t>
            </a:r>
            <a:r>
              <a:rPr lang="pl-PL" altLang="pl-PL" sz="1200" dirty="0">
                <a:latin typeface="Arial" panose="020B0604020202020204" pitchFamily="34" charset="0"/>
                <a:cs typeface="Arial" panose="020B0604020202020204" pitchFamily="34" charset="0"/>
              </a:rPr>
              <a:t>prowadzonych na pilotowej linii do produkcji kwasu </a:t>
            </a:r>
            <a:r>
              <a:rPr lang="pl-PL" altLang="pl-PL" sz="1200" dirty="0" smtClean="0">
                <a:latin typeface="Arial" panose="020B0604020202020204" pitchFamily="34" charset="0"/>
                <a:cs typeface="Arial" panose="020B0604020202020204" pitchFamily="34" charset="0"/>
              </a:rPr>
              <a:t>mlekowego. W związku z tym...</a:t>
            </a:r>
          </a:p>
          <a:p>
            <a:pPr algn="just">
              <a:lnSpc>
                <a:spcPct val="200000"/>
              </a:lnSpc>
              <a:spcBef>
                <a:spcPts val="1800"/>
              </a:spcBef>
            </a:pPr>
            <a:r>
              <a:rPr lang="pl-PL" altLang="pl-PL" sz="1200" b="1" dirty="0">
                <a:latin typeface="Arial" panose="020B0604020202020204" pitchFamily="34" charset="0"/>
                <a:cs typeface="Arial" panose="020B0604020202020204" pitchFamily="34" charset="0"/>
              </a:rPr>
              <a:t>Przedstaw - jak widzisz </a:t>
            </a:r>
            <a:r>
              <a:rPr lang="pl-PL" altLang="pl-PL" sz="1200" b="1" dirty="0" smtClean="0">
                <a:latin typeface="Arial" panose="020B0604020202020204" pitchFamily="34" charset="0"/>
                <a:cs typeface="Arial" panose="020B0604020202020204" pitchFamily="34" charset="0"/>
              </a:rPr>
              <a:t>się </a:t>
            </a:r>
            <a:r>
              <a:rPr lang="pl-PL" altLang="pl-PL" sz="1200" b="1" dirty="0">
                <a:latin typeface="Arial" panose="020B0604020202020204" pitchFamily="34" charset="0"/>
                <a:cs typeface="Arial" panose="020B0604020202020204" pitchFamily="34" charset="0"/>
              </a:rPr>
              <a:t>w roli inżyniera procesu produkcyjnego na linii pilotowej, a kolejno na instalacji przemysłowej</a:t>
            </a:r>
            <a:r>
              <a:rPr lang="pl-PL" altLang="pl-PL" sz="1200" b="1" dirty="0" smtClean="0">
                <a:latin typeface="Arial" panose="020B0604020202020204" pitchFamily="34" charset="0"/>
                <a:cs typeface="Arial" panose="020B0604020202020204" pitchFamily="34" charset="0"/>
              </a:rPr>
              <a:t>?</a:t>
            </a:r>
            <a:endParaRPr lang="pl-PL" sz="12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84911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792162" y="4355306"/>
            <a:ext cx="7559675" cy="801886"/>
          </a:xfrm>
          <a:prstGeom prst="rect">
            <a:avLst/>
          </a:prstGeom>
          <a:noFill/>
        </p:spPr>
        <p:txBody>
          <a:bodyPr wrap="square" lIns="0" tIns="0" rIns="0" bIns="0" rtlCol="0">
            <a:spAutoFit/>
          </a:bodyPr>
          <a:lstStyle/>
          <a:p>
            <a:endParaRPr lang="pl-PL" sz="2000" i="1" dirty="0">
              <a:solidFill>
                <a:schemeClr val="tx1">
                  <a:lumMod val="50000"/>
                  <a:lumOff val="50000"/>
                </a:schemeClr>
              </a:solidFill>
            </a:endParaRPr>
          </a:p>
          <a:p>
            <a:pPr marL="457200" indent="-457200">
              <a:lnSpc>
                <a:spcPts val="1900"/>
              </a:lnSpc>
              <a:buFont typeface="+mj-lt"/>
              <a:buAutoNum type="arabicPeriod"/>
              <a:tabLst>
                <a:tab pos="447675" algn="l"/>
                <a:tab pos="628650" algn="l"/>
              </a:tabLst>
            </a:pPr>
            <a:endParaRPr lang="pl-PL" sz="2000" i="1" dirty="0">
              <a:solidFill>
                <a:schemeClr val="bg1">
                  <a:lumMod val="50000"/>
                </a:schemeClr>
              </a:solidFill>
            </a:endParaRPr>
          </a:p>
          <a:p>
            <a:pPr>
              <a:lnSpc>
                <a:spcPts val="1900"/>
              </a:lnSpc>
              <a:tabLst>
                <a:tab pos="447675" algn="l"/>
                <a:tab pos="628650" algn="l"/>
              </a:tabLst>
            </a:pPr>
            <a:endParaRPr lang="pl-PL" sz="2000" i="1" dirty="0"/>
          </a:p>
        </p:txBody>
      </p:sp>
      <p:sp>
        <p:nvSpPr>
          <p:cNvPr id="5" name="Prostokąt 4"/>
          <p:cNvSpPr/>
          <p:nvPr/>
        </p:nvSpPr>
        <p:spPr>
          <a:xfrm>
            <a:off x="900112" y="1700808"/>
            <a:ext cx="7560321" cy="41404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nSpc>
                <a:spcPct val="200000"/>
              </a:lnSpc>
              <a:spcBef>
                <a:spcPts val="1800"/>
              </a:spcBef>
              <a:buFont typeface="Wingdings" panose="05000000000000000000" pitchFamily="2" charset="2"/>
              <a:buChar char="§"/>
            </a:pPr>
            <a:endParaRPr lang="pl-PL" sz="1400" dirty="0" smtClean="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Przygotuj rozwiązanie </a:t>
            </a:r>
            <a:r>
              <a:rPr lang="pl-PL" sz="1400" dirty="0">
                <a:solidFill>
                  <a:schemeClr val="tx1">
                    <a:lumMod val="65000"/>
                    <a:lumOff val="35000"/>
                  </a:schemeClr>
                </a:solidFill>
                <a:latin typeface="Arial" panose="020B0604020202020204" pitchFamily="34" charset="0"/>
                <a:cs typeface="Arial" panose="020B0604020202020204" pitchFamily="34" charset="0"/>
              </a:rPr>
              <a:t>zadania </a:t>
            </a:r>
            <a:r>
              <a:rPr lang="pl-PL" sz="1400" dirty="0" smtClean="0">
                <a:solidFill>
                  <a:schemeClr val="tx1">
                    <a:lumMod val="65000"/>
                    <a:lumOff val="35000"/>
                  </a:schemeClr>
                </a:solidFill>
                <a:latin typeface="Arial" panose="020B0604020202020204" pitchFamily="34" charset="0"/>
                <a:cs typeface="Arial" panose="020B0604020202020204" pitchFamily="34" charset="0"/>
              </a:rPr>
              <a:t>w </a:t>
            </a:r>
            <a:r>
              <a:rPr lang="pl-PL" sz="1400" dirty="0">
                <a:solidFill>
                  <a:schemeClr val="tx1">
                    <a:lumMod val="65000"/>
                    <a:lumOff val="35000"/>
                  </a:schemeClr>
                </a:solidFill>
                <a:latin typeface="Arial" panose="020B0604020202020204" pitchFamily="34" charset="0"/>
                <a:cs typeface="Arial" panose="020B0604020202020204" pitchFamily="34" charset="0"/>
              </a:rPr>
              <a:t>formie </a:t>
            </a:r>
            <a:r>
              <a:rPr lang="pl-PL" sz="1400" dirty="0" smtClean="0">
                <a:solidFill>
                  <a:schemeClr val="tx1">
                    <a:lumMod val="65000"/>
                    <a:lumOff val="35000"/>
                  </a:schemeClr>
                </a:solidFill>
                <a:latin typeface="Arial" panose="020B0604020202020204" pitchFamily="34" charset="0"/>
                <a:cs typeface="Arial" panose="020B0604020202020204" pitchFamily="34" charset="0"/>
              </a:rPr>
              <a:t>pliku .ppt, na maksymalnie 5 slajdach (do 5 MB).</a:t>
            </a:r>
            <a:endParaRPr lang="pl-PL" sz="14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W przypadku wątpliwości zapraszamy do kontaktu poprzez skrzynkę e-mail: </a:t>
            </a:r>
            <a:r>
              <a:rPr lang="pl-PL" sz="1400" dirty="0" smtClean="0">
                <a:solidFill>
                  <a:schemeClr val="tx1">
                    <a:lumMod val="65000"/>
                    <a:lumOff val="35000"/>
                  </a:schemeClr>
                </a:solidFill>
                <a:latin typeface="Arial" panose="020B0604020202020204" pitchFamily="34" charset="0"/>
                <a:cs typeface="Arial" panose="020B0604020202020204" pitchFamily="34" charset="0"/>
              </a:rPr>
              <a:t>aleksandra.pajor@orlen.pl</a:t>
            </a:r>
            <a:endParaRPr lang="pl-PL" sz="1400" dirty="0" smtClean="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r>
              <a:rPr lang="pl-PL" sz="1400" dirty="0" smtClean="0">
                <a:solidFill>
                  <a:schemeClr val="tx1">
                    <a:lumMod val="65000"/>
                    <a:lumOff val="35000"/>
                  </a:schemeClr>
                </a:solidFill>
                <a:latin typeface="Arial" panose="020B0604020202020204" pitchFamily="34" charset="0"/>
                <a:cs typeface="Arial" panose="020B0604020202020204" pitchFamily="34" charset="0"/>
              </a:rPr>
              <a:t>Autorów </a:t>
            </a:r>
            <a:r>
              <a:rPr lang="pl-PL" sz="1400" dirty="0">
                <a:solidFill>
                  <a:schemeClr val="tx1">
                    <a:lumMod val="65000"/>
                    <a:lumOff val="35000"/>
                  </a:schemeClr>
                </a:solidFill>
                <a:latin typeface="Arial" panose="020B0604020202020204" pitchFamily="34" charset="0"/>
                <a:cs typeface="Arial" panose="020B0604020202020204" pitchFamily="34" charset="0"/>
              </a:rPr>
              <a:t>najlepszych rozwiązań zaprosimy do zaprezentowania materiału podczas spotkania</a:t>
            </a:r>
            <a:r>
              <a:rPr lang="pl-PL" sz="1400" dirty="0" smtClean="0">
                <a:solidFill>
                  <a:schemeClr val="tx1">
                    <a:lumMod val="65000"/>
                    <a:lumOff val="35000"/>
                  </a:schemeClr>
                </a:solidFill>
                <a:latin typeface="Arial" panose="020B0604020202020204" pitchFamily="34" charset="0"/>
                <a:cs typeface="Arial" panose="020B0604020202020204" pitchFamily="34" charset="0"/>
              </a:rPr>
              <a:t>. </a:t>
            </a:r>
            <a:r>
              <a:rPr lang="pl-PL" sz="1400" b="1" dirty="0" smtClean="0">
                <a:solidFill>
                  <a:schemeClr val="tx1">
                    <a:lumMod val="65000"/>
                    <a:lumOff val="35000"/>
                  </a:schemeClr>
                </a:solidFill>
                <a:latin typeface="Arial" panose="020B0604020202020204" pitchFamily="34" charset="0"/>
                <a:cs typeface="Arial" panose="020B0604020202020204" pitchFamily="34" charset="0"/>
              </a:rPr>
              <a:t>Do zobaczenia!</a:t>
            </a:r>
          </a:p>
          <a:p>
            <a:pPr marL="171450" indent="-171450">
              <a:lnSpc>
                <a:spcPct val="200000"/>
              </a:lnSpc>
              <a:spcBef>
                <a:spcPts val="600"/>
              </a:spcBef>
              <a:buFont typeface="Wingdings" panose="05000000000000000000" pitchFamily="2" charset="2"/>
              <a:buChar char="§"/>
            </a:pPr>
            <a:endParaRPr lang="pl-PL" sz="1400" dirty="0">
              <a:solidFill>
                <a:schemeClr val="tx1">
                  <a:lumMod val="65000"/>
                  <a:lumOff val="35000"/>
                </a:schemeClr>
              </a:solidFill>
              <a:latin typeface="Arial" panose="020B0604020202020204" pitchFamily="34" charset="0"/>
              <a:cs typeface="Arial" panose="020B0604020202020204" pitchFamily="34" charset="0"/>
            </a:endParaRPr>
          </a:p>
          <a:p>
            <a:pPr marL="171450" indent="-171450">
              <a:lnSpc>
                <a:spcPct val="200000"/>
              </a:lnSpc>
              <a:spcBef>
                <a:spcPts val="600"/>
              </a:spcBef>
              <a:buFont typeface="Wingdings" panose="05000000000000000000" pitchFamily="2" charset="2"/>
              <a:buChar char="§"/>
            </a:pPr>
            <a:endParaRPr lang="pl-PL" sz="1400" b="1" dirty="0">
              <a:solidFill>
                <a:schemeClr val="tx1">
                  <a:lumMod val="65000"/>
                  <a:lumOff val="35000"/>
                </a:schemeClr>
              </a:solidFill>
              <a:latin typeface="Arial" panose="020B0604020202020204" pitchFamily="34" charset="0"/>
              <a:cs typeface="Arial" panose="020B0604020202020204" pitchFamily="34" charset="0"/>
            </a:endParaRPr>
          </a:p>
        </p:txBody>
      </p:sp>
      <p:grpSp>
        <p:nvGrpSpPr>
          <p:cNvPr id="6" name="Grupa 5"/>
          <p:cNvGrpSpPr/>
          <p:nvPr/>
        </p:nvGrpSpPr>
        <p:grpSpPr>
          <a:xfrm>
            <a:off x="900113" y="1700808"/>
            <a:ext cx="7560320" cy="54006"/>
            <a:chOff x="1331913" y="4797160"/>
            <a:chExt cx="7559675" cy="72000"/>
          </a:xfrm>
        </p:grpSpPr>
        <p:cxnSp>
          <p:nvCxnSpPr>
            <p:cNvPr id="7" name="Łącznik prosty 6"/>
            <p:cNvCxnSpPr/>
            <p:nvPr/>
          </p:nvCxnSpPr>
          <p:spPr>
            <a:xfrm>
              <a:off x="1331913" y="4797160"/>
              <a:ext cx="7559675"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8" name="Prostokąt 7"/>
            <p:cNvSpPr/>
            <p:nvPr/>
          </p:nvSpPr>
          <p:spPr>
            <a:xfrm flipV="1">
              <a:off x="1331913" y="4797160"/>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grpSp>
        <p:nvGrpSpPr>
          <p:cNvPr id="9" name="Grupa 8"/>
          <p:cNvGrpSpPr/>
          <p:nvPr/>
        </p:nvGrpSpPr>
        <p:grpSpPr>
          <a:xfrm>
            <a:off x="900112" y="5733256"/>
            <a:ext cx="7560321" cy="71172"/>
            <a:chOff x="396701" y="5877272"/>
            <a:chExt cx="7559675" cy="72000"/>
          </a:xfrm>
        </p:grpSpPr>
        <p:cxnSp>
          <p:nvCxnSpPr>
            <p:cNvPr id="10" name="Łącznik prosty 9"/>
            <p:cNvCxnSpPr/>
            <p:nvPr/>
          </p:nvCxnSpPr>
          <p:spPr>
            <a:xfrm>
              <a:off x="396701" y="5948436"/>
              <a:ext cx="7559675" cy="0"/>
            </a:xfrm>
            <a:prstGeom prst="line">
              <a:avLst/>
            </a:prstGeom>
            <a:ln w="19050">
              <a:solidFill>
                <a:srgbClr val="DD1E04"/>
              </a:solidFill>
            </a:ln>
          </p:spPr>
          <p:style>
            <a:lnRef idx="1">
              <a:schemeClr val="accent1"/>
            </a:lnRef>
            <a:fillRef idx="0">
              <a:schemeClr val="accent1"/>
            </a:fillRef>
            <a:effectRef idx="0">
              <a:schemeClr val="accent1"/>
            </a:effectRef>
            <a:fontRef idx="minor">
              <a:schemeClr val="tx1"/>
            </a:fontRef>
          </p:style>
        </p:cxnSp>
        <p:sp>
          <p:nvSpPr>
            <p:cNvPr id="11" name="Prostokąt 10"/>
            <p:cNvSpPr/>
            <p:nvPr/>
          </p:nvSpPr>
          <p:spPr>
            <a:xfrm flipV="1">
              <a:off x="6732513" y="5877272"/>
              <a:ext cx="1223863" cy="72000"/>
            </a:xfrm>
            <a:prstGeom prst="rect">
              <a:avLst/>
            </a:prstGeom>
            <a:solidFill>
              <a:srgbClr val="DD1E0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pSp>
      <p:sp>
        <p:nvSpPr>
          <p:cNvPr id="12" name="pole tekstowe 11"/>
          <p:cNvSpPr txBox="1"/>
          <p:nvPr/>
        </p:nvSpPr>
        <p:spPr>
          <a:xfrm>
            <a:off x="900113" y="667725"/>
            <a:ext cx="5544418" cy="276999"/>
          </a:xfrm>
          <a:prstGeom prst="rect">
            <a:avLst/>
          </a:prstGeom>
          <a:noFill/>
        </p:spPr>
        <p:txBody>
          <a:bodyPr wrap="square" lIns="0" tIns="0" rIns="0" bIns="0" rtlCol="0" anchor="ctr" anchorCtr="0">
            <a:spAutoFit/>
          </a:bodyPr>
          <a:lstStyle/>
          <a:p>
            <a:r>
              <a:rPr lang="pl-PL" b="1" dirty="0" smtClean="0">
                <a:latin typeface="Arial" pitchFamily="34" charset="0"/>
                <a:cs typeface="Arial" pitchFamily="34" charset="0"/>
              </a:rPr>
              <a:t>Informacje techniczne dla kandydata</a:t>
            </a:r>
            <a:endParaRPr lang="pl-PL" b="1" dirty="0">
              <a:latin typeface="Arial" pitchFamily="34" charset="0"/>
              <a:cs typeface="Arial" pitchFamily="34" charset="0"/>
            </a:endParaRPr>
          </a:p>
        </p:txBody>
      </p:sp>
      <p:grpSp>
        <p:nvGrpSpPr>
          <p:cNvPr id="13" name="Grupa 12"/>
          <p:cNvGrpSpPr/>
          <p:nvPr/>
        </p:nvGrpSpPr>
        <p:grpSpPr>
          <a:xfrm>
            <a:off x="6348037" y="260648"/>
            <a:ext cx="2256411" cy="684076"/>
            <a:chOff x="6348037" y="260648"/>
            <a:chExt cx="2256411" cy="684076"/>
          </a:xfrm>
        </p:grpSpPr>
        <p:sp>
          <p:nvSpPr>
            <p:cNvPr id="14" name="Prostokąt 13"/>
            <p:cNvSpPr/>
            <p:nvPr/>
          </p:nvSpPr>
          <p:spPr>
            <a:xfrm>
              <a:off x="7404234" y="260648"/>
              <a:ext cx="1200214" cy="6840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5" name="Obraz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037" y="372320"/>
              <a:ext cx="2112395" cy="536400"/>
            </a:xfrm>
            <a:prstGeom prst="rect">
              <a:avLst/>
            </a:prstGeom>
          </p:spPr>
        </p:pic>
      </p:grpSp>
    </p:spTree>
    <p:extLst>
      <p:ext uri="{BB962C8B-B14F-4D97-AF65-F5344CB8AC3E}">
        <p14:creationId xmlns:p14="http://schemas.microsoft.com/office/powerpoint/2010/main" val="1577177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A67012FB7FA90E42B4F99F07E0E35106" ma:contentTypeVersion="1" ma:contentTypeDescription="Utwórz nowy dokument." ma:contentTypeScope="" ma:versionID="909770d52b169009324bfe1081a88708">
  <xsd:schema xmlns:xsd="http://www.w3.org/2001/XMLSchema" xmlns:xs="http://www.w3.org/2001/XMLSchema" xmlns:p="http://schemas.microsoft.com/office/2006/metadata/properties" xmlns:ns1="http://schemas.microsoft.com/sharepoint/v3" targetNamespace="http://schemas.microsoft.com/office/2006/metadata/properties" ma:root="true" ma:fieldsID="817573e9cebe49395029ccb7cb73925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owana data rozpoczęcia" ma:description="" ma:hidden="true" ma:internalName="PublishingStartDate">
      <xsd:simpleType>
        <xsd:restriction base="dms:Unknown"/>
      </xsd:simpleType>
    </xsd:element>
    <xsd:element name="PublishingExpirationDate" ma:index="9" nillable="true" ma:displayName="Planowana data zakończenia"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79C9B77-CC0A-4081-814B-E73F5BB1805A}"/>
</file>

<file path=customXml/itemProps2.xml><?xml version="1.0" encoding="utf-8"?>
<ds:datastoreItem xmlns:ds="http://schemas.openxmlformats.org/officeDocument/2006/customXml" ds:itemID="{48D6D362-549C-4AC9-A2B2-561C3307E70B}"/>
</file>

<file path=customXml/itemProps3.xml><?xml version="1.0" encoding="utf-8"?>
<ds:datastoreItem xmlns:ds="http://schemas.openxmlformats.org/officeDocument/2006/customXml" ds:itemID="{9318FD77-EC2A-4076-98F6-9DF5B3CFB5AB}"/>
</file>

<file path=docProps/app.xml><?xml version="1.0" encoding="utf-8"?>
<Properties xmlns="http://schemas.openxmlformats.org/officeDocument/2006/extended-properties" xmlns:vt="http://schemas.openxmlformats.org/officeDocument/2006/docPropsVTypes">
  <Template>blank</Template>
  <TotalTime>3654</TotalTime>
  <Words>363</Words>
  <Application>Microsoft Office PowerPoint</Application>
  <PresentationFormat>Pokaz na ekranie (4:3)</PresentationFormat>
  <Paragraphs>24</Paragraphs>
  <Slides>5</Slides>
  <Notes>2</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Calibri</vt:lpstr>
      <vt:lpstr>Wingdings</vt:lpstr>
      <vt:lpstr>Blank</vt:lpstr>
      <vt:lpstr>Prezentacja programu PowerPoint</vt:lpstr>
      <vt:lpstr>Prezentacja programu PowerPoint</vt:lpstr>
      <vt:lpstr>Prezentacja programu PowerPoint</vt:lpstr>
      <vt:lpstr>Prezentacja programu PowerPoint</vt:lpstr>
      <vt:lpstr>Prezentacja programu PowerPoint</vt:lpstr>
    </vt:vector>
  </TitlesOfParts>
  <Company>PKN ORLEN 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ORLEN Południe_case_study_kwas_mlekowy_program_stażowy_2021_Trzebinia</dc:title>
  <dc:creator>Anna Zarzycka</dc:creator>
  <cp:lastModifiedBy>Olesch Małgorzata (OPD)</cp:lastModifiedBy>
  <cp:revision>109</cp:revision>
  <cp:lastPrinted>2018-03-15T12:55:12Z</cp:lastPrinted>
  <dcterms:created xsi:type="dcterms:W3CDTF">2018-02-26T18:22:38Z</dcterms:created>
  <dcterms:modified xsi:type="dcterms:W3CDTF">2021-03-18T12:16:36Z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0x010100A67012FB7FA90E42B4F99F07E0E35106</vt:lpwstr>
  </property>
</Properties>
</file>